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0" r:id="rId4"/>
    <p:sldId id="262" r:id="rId5"/>
    <p:sldId id="261" r:id="rId6"/>
    <p:sldId id="263"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0313" autoAdjust="0"/>
  </p:normalViewPr>
  <p:slideViewPr>
    <p:cSldViewPr snapToGrid="0">
      <p:cViewPr varScale="1">
        <p:scale>
          <a:sx n="77" d="100"/>
          <a:sy n="77" d="100"/>
        </p:scale>
        <p:origin x="10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DFC02-C286-43DC-ACCA-B7D59AF81DBB}"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2E7C1-3E1D-4F16-B6F7-C6BEF5C678E9}" type="slidenum">
              <a:rPr lang="en-US" smtClean="0"/>
              <a:t>‹#›</a:t>
            </a:fld>
            <a:endParaRPr lang="en-US"/>
          </a:p>
        </p:txBody>
      </p:sp>
    </p:spTree>
    <p:extLst>
      <p:ext uri="{BB962C8B-B14F-4D97-AF65-F5344CB8AC3E}">
        <p14:creationId xmlns:p14="http://schemas.microsoft.com/office/powerpoint/2010/main" val="301641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of you are just concerned with getting thru the grade you are in now, but your future is ahead of you!</a:t>
            </a:r>
          </a:p>
          <a:p>
            <a:endParaRPr lang="en-US" dirty="0"/>
          </a:p>
        </p:txBody>
      </p:sp>
      <p:sp>
        <p:nvSpPr>
          <p:cNvPr id="4" name="Slide Number Placeholder 3"/>
          <p:cNvSpPr>
            <a:spLocks noGrp="1"/>
          </p:cNvSpPr>
          <p:nvPr>
            <p:ph type="sldNum" sz="quarter" idx="5"/>
          </p:nvPr>
        </p:nvSpPr>
        <p:spPr/>
        <p:txBody>
          <a:bodyPr/>
          <a:lstStyle/>
          <a:p>
            <a:fld id="{0982E7C1-3E1D-4F16-B6F7-C6BEF5C678E9}" type="slidenum">
              <a:rPr lang="en-US" smtClean="0"/>
              <a:t>2</a:t>
            </a:fld>
            <a:endParaRPr lang="en-US"/>
          </a:p>
        </p:txBody>
      </p:sp>
    </p:spTree>
    <p:extLst>
      <p:ext uri="{BB962C8B-B14F-4D97-AF65-F5344CB8AC3E}">
        <p14:creationId xmlns:p14="http://schemas.microsoft.com/office/powerpoint/2010/main" val="310579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Laboratory animal science benefits humans with scientific and medical research.  Animal health and well being also benefits from this research.</a:t>
            </a:r>
          </a:p>
        </p:txBody>
      </p:sp>
      <p:sp>
        <p:nvSpPr>
          <p:cNvPr id="4" name="Slide Number Placeholder 3"/>
          <p:cNvSpPr>
            <a:spLocks noGrp="1"/>
          </p:cNvSpPr>
          <p:nvPr>
            <p:ph type="sldNum" sz="quarter" idx="5"/>
          </p:nvPr>
        </p:nvSpPr>
        <p:spPr/>
        <p:txBody>
          <a:bodyPr/>
          <a:lstStyle/>
          <a:p>
            <a:fld id="{0982E7C1-3E1D-4F16-B6F7-C6BEF5C678E9}" type="slidenum">
              <a:rPr lang="en-US" smtClean="0"/>
              <a:t>3</a:t>
            </a:fld>
            <a:endParaRPr lang="en-US"/>
          </a:p>
        </p:txBody>
      </p:sp>
    </p:spTree>
    <p:extLst>
      <p:ext uri="{BB962C8B-B14F-4D97-AF65-F5344CB8AC3E}">
        <p14:creationId xmlns:p14="http://schemas.microsoft.com/office/powerpoint/2010/main" val="1648047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majority of animals needed to help with biomedical research are rodents that are bred specifically for research. Larger animals, like dogs, cats, pigs and monkeys are needed in the final stages of testing, but account for less than 1% of the animals that help.</a:t>
            </a:r>
          </a:p>
        </p:txBody>
      </p:sp>
      <p:sp>
        <p:nvSpPr>
          <p:cNvPr id="4" name="Slide Number Placeholder 3"/>
          <p:cNvSpPr>
            <a:spLocks noGrp="1"/>
          </p:cNvSpPr>
          <p:nvPr>
            <p:ph type="sldNum" sz="quarter" idx="5"/>
          </p:nvPr>
        </p:nvSpPr>
        <p:spPr/>
        <p:txBody>
          <a:bodyPr/>
          <a:lstStyle/>
          <a:p>
            <a:fld id="{0982E7C1-3E1D-4F16-B6F7-C6BEF5C678E9}" type="slidenum">
              <a:rPr lang="en-US" smtClean="0"/>
              <a:t>4</a:t>
            </a:fld>
            <a:endParaRPr lang="en-US"/>
          </a:p>
        </p:txBody>
      </p:sp>
    </p:spTree>
    <p:extLst>
      <p:ext uri="{BB962C8B-B14F-4D97-AF65-F5344CB8AC3E}">
        <p14:creationId xmlns:p14="http://schemas.microsoft.com/office/powerpoint/2010/main" val="279498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AALAS – American Association For Laboratory Animal Science – the AALAS Foundation’s parent organization – has a nice brochure outlining many options. We will give a video overview with this presentation.</a:t>
            </a:r>
          </a:p>
        </p:txBody>
      </p:sp>
      <p:sp>
        <p:nvSpPr>
          <p:cNvPr id="4" name="Slide Number Placeholder 3"/>
          <p:cNvSpPr>
            <a:spLocks noGrp="1"/>
          </p:cNvSpPr>
          <p:nvPr>
            <p:ph type="sldNum" sz="quarter" idx="5"/>
          </p:nvPr>
        </p:nvSpPr>
        <p:spPr/>
        <p:txBody>
          <a:bodyPr/>
          <a:lstStyle/>
          <a:p>
            <a:fld id="{0982E7C1-3E1D-4F16-B6F7-C6BEF5C678E9}" type="slidenum">
              <a:rPr lang="en-US" smtClean="0"/>
              <a:t>5</a:t>
            </a:fld>
            <a:endParaRPr lang="en-US"/>
          </a:p>
        </p:txBody>
      </p:sp>
    </p:spTree>
    <p:extLst>
      <p:ext uri="{BB962C8B-B14F-4D97-AF65-F5344CB8AC3E}">
        <p14:creationId xmlns:p14="http://schemas.microsoft.com/office/powerpoint/2010/main" val="170540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paths available are diverse and can be confusing.  We hope to show you some people doing some of these jobs.  They can explain in their own words what they do, what education they needed and why they love their work!</a:t>
            </a:r>
          </a:p>
        </p:txBody>
      </p:sp>
      <p:sp>
        <p:nvSpPr>
          <p:cNvPr id="4" name="Slide Number Placeholder 3"/>
          <p:cNvSpPr>
            <a:spLocks noGrp="1"/>
          </p:cNvSpPr>
          <p:nvPr>
            <p:ph type="sldNum" sz="quarter" idx="5"/>
          </p:nvPr>
        </p:nvSpPr>
        <p:spPr/>
        <p:txBody>
          <a:bodyPr/>
          <a:lstStyle/>
          <a:p>
            <a:fld id="{0982E7C1-3E1D-4F16-B6F7-C6BEF5C678E9}" type="slidenum">
              <a:rPr lang="en-US" smtClean="0"/>
              <a:t>7</a:t>
            </a:fld>
            <a:endParaRPr lang="en-US"/>
          </a:p>
        </p:txBody>
      </p:sp>
    </p:spTree>
    <p:extLst>
      <p:ext uri="{BB962C8B-B14F-4D97-AF65-F5344CB8AC3E}">
        <p14:creationId xmlns:p14="http://schemas.microsoft.com/office/powerpoint/2010/main" val="73961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a:xfrm>
            <a:off x="8805672" y="6400800"/>
            <a:ext cx="1865376" cy="365125"/>
          </a:xfrm>
          <a:prstGeom prst="rect">
            <a:avLst/>
          </a:prstGeom>
        </p:spPr>
        <p:txBody>
          <a:bodyPr/>
          <a:lstStyle/>
          <a:p>
            <a:pPr algn="r"/>
            <a:fld id="{3F9AFA87-1417-4992-ABD9-27C3BC8CC883}" type="datetimeFigureOut">
              <a:rPr lang="en-US" smtClean="0"/>
              <a:pPr algn="r"/>
              <a:t>9/8/2022</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a:xfrm>
            <a:off x="758952" y="6400800"/>
            <a:ext cx="6099048" cy="365125"/>
          </a:xfrm>
          <a:prstGeom prst="rect">
            <a:avLst/>
          </a:prstGeom>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47502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0072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8632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5251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0091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a:xfrm>
            <a:off x="758952" y="6400800"/>
            <a:ext cx="6099048"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79662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0283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31837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4366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4415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a:xfrm>
            <a:off x="8805672" y="6400800"/>
            <a:ext cx="1865376" cy="365125"/>
          </a:xfrm>
          <a:prstGeom prst="rect">
            <a:avLst/>
          </a:prstGeom>
        </p:spPr>
        <p:txBody>
          <a:bodyPr/>
          <a:lstStyle/>
          <a:p>
            <a:fld id="{3F9AFA87-1417-4992-ABD9-27C3BC8CC883}" type="datetimeFigureOut">
              <a:rPr lang="en-US" smtClean="0"/>
              <a:t>9/8/2022</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a:xfrm>
            <a:off x="758952" y="6400800"/>
            <a:ext cx="6099048"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a:xfrm>
            <a:off x="10899648" y="6400800"/>
            <a:ext cx="530352" cy="365125"/>
          </a:xfrm>
          <a:prstGeom prst="rect">
            <a:avLst/>
          </a:prstGeo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1989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8505825" cy="22061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8">
            <a:extLst>
              <a:ext uri="{FF2B5EF4-FFF2-40B4-BE49-F238E27FC236}">
                <a16:creationId xmlns:a16="http://schemas.microsoft.com/office/drawing/2014/main" id="{609850F4-338F-6778-1C28-E4283475A0B3}"/>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122881" y="5156200"/>
            <a:ext cx="1276350" cy="1701800"/>
          </a:xfrm>
          <a:prstGeom prst="rect">
            <a:avLst/>
          </a:prstGeom>
        </p:spPr>
      </p:pic>
    </p:spTree>
    <p:extLst>
      <p:ext uri="{BB962C8B-B14F-4D97-AF65-F5344CB8AC3E}">
        <p14:creationId xmlns:p14="http://schemas.microsoft.com/office/powerpoint/2010/main" val="329044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flickr.com/photos/182229932@N07/48137860106"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aalas770prodebiz.personifycloud.com/PRODUCTFILES/182/Careersbrochure.pdf"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techzim.co.zw/2010/06/information-security-career-advice-part1/" TargetMode="External"/><Relationship Id="rId5" Type="http://schemas.openxmlformats.org/officeDocument/2006/relationships/image" Target="../media/image6.jpg"/><Relationship Id="rId4" Type="http://schemas.openxmlformats.org/officeDocument/2006/relationships/hyperlink" Target="https://www.wallpaperflare.com/careers-different-career-paths-being-on-the-fast-track-leadership-wallpaper-agmt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3B058-C2F1-5A98-DC3A-AA37294F77A8}"/>
              </a:ext>
            </a:extLst>
          </p:cNvPr>
          <p:cNvSpPr>
            <a:spLocks noGrp="1"/>
          </p:cNvSpPr>
          <p:nvPr>
            <p:ph type="ctrTitle"/>
          </p:nvPr>
        </p:nvSpPr>
        <p:spPr/>
        <p:txBody>
          <a:bodyPr/>
          <a:lstStyle/>
          <a:p>
            <a:r>
              <a:rPr lang="en-US" dirty="0"/>
              <a:t>Careers in Laboratory Animal Science</a:t>
            </a:r>
          </a:p>
        </p:txBody>
      </p:sp>
      <p:sp>
        <p:nvSpPr>
          <p:cNvPr id="3" name="Subtitle 2">
            <a:extLst>
              <a:ext uri="{FF2B5EF4-FFF2-40B4-BE49-F238E27FC236}">
                <a16:creationId xmlns:a16="http://schemas.microsoft.com/office/drawing/2014/main" id="{2E4229BA-B985-E3A6-165D-935D4F89BF29}"/>
              </a:ext>
            </a:extLst>
          </p:cNvPr>
          <p:cNvSpPr>
            <a:spLocks noGrp="1"/>
          </p:cNvSpPr>
          <p:nvPr>
            <p:ph type="subTitle" idx="1"/>
          </p:nvPr>
        </p:nvSpPr>
        <p:spPr>
          <a:xfrm>
            <a:off x="1517904" y="4572000"/>
            <a:ext cx="8507042" cy="1081668"/>
          </a:xfrm>
        </p:spPr>
        <p:txBody>
          <a:bodyPr/>
          <a:lstStyle/>
          <a:p>
            <a:r>
              <a:rPr lang="en-US" b="1"/>
              <a:t>5</a:t>
            </a:r>
            <a:r>
              <a:rPr lang="en-US" b="1" baseline="30000"/>
              <a:t>th</a:t>
            </a:r>
            <a:r>
              <a:rPr lang="en-US" b="1"/>
              <a:t> – 8</a:t>
            </a:r>
            <a:r>
              <a:rPr lang="en-US" b="1" baseline="30000"/>
              <a:t>th</a:t>
            </a:r>
            <a:r>
              <a:rPr lang="en-US" b="1"/>
              <a:t> Grade Focus or</a:t>
            </a:r>
          </a:p>
          <a:p>
            <a:r>
              <a:rPr lang="en-US" b="1" dirty="0"/>
              <a:t>9</a:t>
            </a:r>
            <a:r>
              <a:rPr lang="en-US" b="1" baseline="30000" dirty="0"/>
              <a:t>th </a:t>
            </a:r>
            <a:r>
              <a:rPr lang="en-US" b="1" dirty="0"/>
              <a:t>- 12</a:t>
            </a:r>
            <a:r>
              <a:rPr lang="en-US" b="1" baseline="30000" dirty="0"/>
              <a:t>th</a:t>
            </a:r>
            <a:r>
              <a:rPr lang="en-US" b="1" dirty="0"/>
              <a:t> Grade Focus</a:t>
            </a:r>
          </a:p>
        </p:txBody>
      </p:sp>
    </p:spTree>
    <p:extLst>
      <p:ext uri="{BB962C8B-B14F-4D97-AF65-F5344CB8AC3E}">
        <p14:creationId xmlns:p14="http://schemas.microsoft.com/office/powerpoint/2010/main" val="4251649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55B5583F-9936-4BDA-ACE1-E24A66B94C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75AF5A1-4884-4FBA-B1BB-80A2939EA2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4"/>
            <a:ext cx="12192000" cy="6867524"/>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16" name="Rectangle 15">
            <a:extLst>
              <a:ext uri="{FF2B5EF4-FFF2-40B4-BE49-F238E27FC236}">
                <a16:creationId xmlns:a16="http://schemas.microsoft.com/office/drawing/2014/main" id="{5A8C16DA-E452-4500-B803-5D451BB091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57238"/>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descr="Text&#10;&#10;Description automatically generated">
            <a:extLst>
              <a:ext uri="{FF2B5EF4-FFF2-40B4-BE49-F238E27FC236}">
                <a16:creationId xmlns:a16="http://schemas.microsoft.com/office/drawing/2014/main" id="{925DDF06-DACB-902A-B848-C5D212598D2B}"/>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069661" y="1401003"/>
            <a:ext cx="8052676" cy="4046470"/>
          </a:xfrm>
          <a:prstGeom prst="rect">
            <a:avLst/>
          </a:prstGeom>
        </p:spPr>
      </p:pic>
    </p:spTree>
    <p:extLst>
      <p:ext uri="{BB962C8B-B14F-4D97-AF65-F5344CB8AC3E}">
        <p14:creationId xmlns:p14="http://schemas.microsoft.com/office/powerpoint/2010/main" val="202897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B41FC-E888-C05A-8D12-810A8AECD1A7}"/>
              </a:ext>
            </a:extLst>
          </p:cNvPr>
          <p:cNvSpPr>
            <a:spLocks noGrp="1"/>
          </p:cNvSpPr>
          <p:nvPr>
            <p:ph type="title"/>
          </p:nvPr>
        </p:nvSpPr>
        <p:spPr/>
        <p:txBody>
          <a:bodyPr/>
          <a:lstStyle/>
          <a:p>
            <a:r>
              <a:rPr lang="en-US" dirty="0"/>
              <a:t>What is Laboratory Animal Science?</a:t>
            </a:r>
          </a:p>
        </p:txBody>
      </p:sp>
      <p:sp>
        <p:nvSpPr>
          <p:cNvPr id="3" name="Content Placeholder 2">
            <a:extLst>
              <a:ext uri="{FF2B5EF4-FFF2-40B4-BE49-F238E27FC236}">
                <a16:creationId xmlns:a16="http://schemas.microsoft.com/office/drawing/2014/main" id="{15BB8828-127F-5F76-E1F5-0DCABA1DA1CE}"/>
              </a:ext>
            </a:extLst>
          </p:cNvPr>
          <p:cNvSpPr>
            <a:spLocks noGrp="1"/>
          </p:cNvSpPr>
          <p:nvPr>
            <p:ph idx="1"/>
          </p:nvPr>
        </p:nvSpPr>
        <p:spPr/>
        <p:txBody>
          <a:bodyPr>
            <a:normAutofit fontScale="92500" lnSpcReduction="10000"/>
          </a:bodyPr>
          <a:lstStyle/>
          <a:p>
            <a:r>
              <a:rPr lang="en-US" dirty="0"/>
              <a:t>Care and </a:t>
            </a:r>
            <a:r>
              <a:rPr lang="en-US" b="0" i="0" dirty="0">
                <a:solidFill>
                  <a:srgbClr val="333333"/>
                </a:solidFill>
                <a:effectLst/>
                <a:latin typeface="Arial" panose="020B0604020202020204" pitchFamily="34" charset="0"/>
              </a:rPr>
              <a:t>use of laboratory animals</a:t>
            </a:r>
          </a:p>
          <a:p>
            <a:r>
              <a:rPr lang="en-US" dirty="0">
                <a:solidFill>
                  <a:srgbClr val="333333"/>
                </a:solidFill>
                <a:latin typeface="Arial" panose="020B0604020202020204" pitchFamily="34" charset="0"/>
              </a:rPr>
              <a:t>For</a:t>
            </a:r>
            <a:r>
              <a:rPr lang="en-US" b="0" i="0" dirty="0">
                <a:solidFill>
                  <a:srgbClr val="333333"/>
                </a:solidFill>
                <a:effectLst/>
                <a:latin typeface="Arial" panose="020B0604020202020204" pitchFamily="34" charset="0"/>
              </a:rPr>
              <a:t> scientific and medical research - essential to the improvement and protection of the quality of </a:t>
            </a:r>
            <a:r>
              <a:rPr lang="en-US" b="1" i="0" dirty="0">
                <a:solidFill>
                  <a:srgbClr val="333333"/>
                </a:solidFill>
                <a:effectLst/>
                <a:latin typeface="Arial" panose="020B0604020202020204" pitchFamily="34" charset="0"/>
              </a:rPr>
              <a:t>all</a:t>
            </a:r>
            <a:r>
              <a:rPr lang="en-US" b="0" i="0" dirty="0">
                <a:solidFill>
                  <a:srgbClr val="333333"/>
                </a:solidFill>
                <a:effectLst/>
                <a:latin typeface="Arial" panose="020B0604020202020204" pitchFamily="34" charset="0"/>
              </a:rPr>
              <a:t> life</a:t>
            </a:r>
          </a:p>
          <a:p>
            <a:r>
              <a:rPr lang="en-US" b="0" i="0" dirty="0">
                <a:solidFill>
                  <a:srgbClr val="333333"/>
                </a:solidFill>
                <a:effectLst/>
                <a:latin typeface="Arial" panose="020B0604020202020204" pitchFamily="34" charset="0"/>
              </a:rPr>
              <a:t>Humane and responsible care of laboratory animals is vital to quality research</a:t>
            </a:r>
            <a:endParaRPr lang="en-US" dirty="0"/>
          </a:p>
        </p:txBody>
      </p:sp>
    </p:spTree>
    <p:extLst>
      <p:ext uri="{BB962C8B-B14F-4D97-AF65-F5344CB8AC3E}">
        <p14:creationId xmlns:p14="http://schemas.microsoft.com/office/powerpoint/2010/main" val="153477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E9D2-F956-DFC7-862F-6FFE51942546}"/>
              </a:ext>
            </a:extLst>
          </p:cNvPr>
          <p:cNvSpPr>
            <a:spLocks noGrp="1"/>
          </p:cNvSpPr>
          <p:nvPr>
            <p:ph type="title"/>
          </p:nvPr>
        </p:nvSpPr>
        <p:spPr/>
        <p:txBody>
          <a:bodyPr/>
          <a:lstStyle/>
          <a:p>
            <a:r>
              <a:rPr lang="en-US" dirty="0"/>
              <a:t>What animals are needed?</a:t>
            </a:r>
          </a:p>
        </p:txBody>
      </p:sp>
      <p:sp>
        <p:nvSpPr>
          <p:cNvPr id="3" name="Content Placeholder 2">
            <a:extLst>
              <a:ext uri="{FF2B5EF4-FFF2-40B4-BE49-F238E27FC236}">
                <a16:creationId xmlns:a16="http://schemas.microsoft.com/office/drawing/2014/main" id="{795CF243-4D60-9B8A-A139-5B962C415A88}"/>
              </a:ext>
            </a:extLst>
          </p:cNvPr>
          <p:cNvSpPr>
            <a:spLocks noGrp="1"/>
          </p:cNvSpPr>
          <p:nvPr>
            <p:ph idx="1"/>
          </p:nvPr>
        </p:nvSpPr>
        <p:spPr/>
        <p:txBody>
          <a:bodyPr>
            <a:normAutofit fontScale="92500" lnSpcReduction="10000"/>
          </a:bodyPr>
          <a:lstStyle/>
          <a:p>
            <a:r>
              <a:rPr lang="en-US" dirty="0"/>
              <a:t>Mice &amp; rats – 95% of all studies</a:t>
            </a:r>
          </a:p>
          <a:p>
            <a:pPr lvl="1"/>
            <a:r>
              <a:rPr lang="en-US" dirty="0"/>
              <a:t>Bred specifically for research</a:t>
            </a:r>
          </a:p>
          <a:p>
            <a:r>
              <a:rPr lang="en-US" dirty="0"/>
              <a:t>Zebrafish &amp; Invertebrates, like fruit flies</a:t>
            </a:r>
          </a:p>
          <a:p>
            <a:r>
              <a:rPr lang="en-US" dirty="0"/>
              <a:t>Dogs, cats, pigs, monkeys – less than 1% of all studies</a:t>
            </a:r>
          </a:p>
          <a:p>
            <a:pPr lvl="1"/>
            <a:r>
              <a:rPr lang="en-US" dirty="0"/>
              <a:t>				</a:t>
            </a:r>
          </a:p>
        </p:txBody>
      </p:sp>
    </p:spTree>
    <p:extLst>
      <p:ext uri="{BB962C8B-B14F-4D97-AF65-F5344CB8AC3E}">
        <p14:creationId xmlns:p14="http://schemas.microsoft.com/office/powerpoint/2010/main" val="213147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EA54-A712-F907-C52F-D975B9138EC2}"/>
              </a:ext>
            </a:extLst>
          </p:cNvPr>
          <p:cNvSpPr>
            <a:spLocks noGrp="1"/>
          </p:cNvSpPr>
          <p:nvPr>
            <p:ph type="title"/>
          </p:nvPr>
        </p:nvSpPr>
        <p:spPr/>
        <p:txBody>
          <a:bodyPr/>
          <a:lstStyle/>
          <a:p>
            <a:pPr algn="ctr"/>
            <a:r>
              <a:rPr lang="en-US" dirty="0"/>
              <a:t>What types of jobs/careers are available?</a:t>
            </a:r>
          </a:p>
        </p:txBody>
      </p:sp>
      <p:pic>
        <p:nvPicPr>
          <p:cNvPr id="5" name="Picture 4">
            <a:extLst>
              <a:ext uri="{FF2B5EF4-FFF2-40B4-BE49-F238E27FC236}">
                <a16:creationId xmlns:a16="http://schemas.microsoft.com/office/drawing/2014/main" id="{490A23B8-0423-D72C-127B-56FB0EC4E59F}"/>
              </a:ext>
            </a:extLst>
          </p:cNvPr>
          <p:cNvPicPr>
            <a:picLocks noChangeAspect="1"/>
          </p:cNvPicPr>
          <p:nvPr/>
        </p:nvPicPr>
        <p:blipFill>
          <a:blip r:embed="rId3"/>
          <a:stretch>
            <a:fillRect/>
          </a:stretch>
        </p:blipFill>
        <p:spPr>
          <a:xfrm>
            <a:off x="1517904" y="2859364"/>
            <a:ext cx="2453945" cy="2044954"/>
          </a:xfrm>
          <a:prstGeom prst="rect">
            <a:avLst/>
          </a:prstGeom>
        </p:spPr>
      </p:pic>
      <p:pic>
        <p:nvPicPr>
          <p:cNvPr id="6" name="Content Placeholder 4">
            <a:extLst>
              <a:ext uri="{FF2B5EF4-FFF2-40B4-BE49-F238E27FC236}">
                <a16:creationId xmlns:a16="http://schemas.microsoft.com/office/drawing/2014/main" id="{8526BD87-EA8A-0E92-BE05-706C8CC95A20}"/>
              </a:ext>
            </a:extLst>
          </p:cNvPr>
          <p:cNvPicPr>
            <a:picLocks noGrp="1" noChangeAspect="1"/>
          </p:cNvPicPr>
          <p:nvPr>
            <p:ph idx="1"/>
          </p:nvPr>
        </p:nvPicPr>
        <p:blipFill>
          <a:blip r:embed="rId4"/>
          <a:stretch>
            <a:fillRect/>
          </a:stretch>
        </p:blipFill>
        <p:spPr>
          <a:xfrm>
            <a:off x="5795160" y="2859364"/>
            <a:ext cx="4498361" cy="3280179"/>
          </a:xfrm>
        </p:spPr>
      </p:pic>
      <p:sp>
        <p:nvSpPr>
          <p:cNvPr id="8" name="TextBox 7">
            <a:extLst>
              <a:ext uri="{FF2B5EF4-FFF2-40B4-BE49-F238E27FC236}">
                <a16:creationId xmlns:a16="http://schemas.microsoft.com/office/drawing/2014/main" id="{1F61E708-C0C9-08D6-3770-7D94CC954CC6}"/>
              </a:ext>
            </a:extLst>
          </p:cNvPr>
          <p:cNvSpPr txBox="1"/>
          <p:nvPr/>
        </p:nvSpPr>
        <p:spPr>
          <a:xfrm>
            <a:off x="1288110" y="5065989"/>
            <a:ext cx="6097978" cy="369332"/>
          </a:xfrm>
          <a:prstGeom prst="rect">
            <a:avLst/>
          </a:prstGeom>
          <a:noFill/>
        </p:spPr>
        <p:txBody>
          <a:bodyPr wrap="square">
            <a:spAutoFit/>
          </a:bodyPr>
          <a:lstStyle/>
          <a:p>
            <a:r>
              <a:rPr lang="en-US" b="0" i="0" u="sng" dirty="0">
                <a:solidFill>
                  <a:srgbClr val="333333"/>
                </a:solidFill>
                <a:effectLst/>
                <a:latin typeface="Arial" panose="020B0604020202020204" pitchFamily="34" charset="0"/>
                <a:hlinkClick r:id="rId5"/>
              </a:rPr>
              <a:t>Careers in Biomedical Research Brochure</a:t>
            </a:r>
            <a:endParaRPr lang="en-US" dirty="0"/>
          </a:p>
        </p:txBody>
      </p:sp>
    </p:spTree>
    <p:extLst>
      <p:ext uri="{BB962C8B-B14F-4D97-AF65-F5344CB8AC3E}">
        <p14:creationId xmlns:p14="http://schemas.microsoft.com/office/powerpoint/2010/main" val="147346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5DFF-01FE-EBFA-5145-3CED15C9245A}"/>
              </a:ext>
            </a:extLst>
          </p:cNvPr>
          <p:cNvSpPr>
            <a:spLocks noGrp="1"/>
          </p:cNvSpPr>
          <p:nvPr>
            <p:ph type="title"/>
          </p:nvPr>
        </p:nvSpPr>
        <p:spPr/>
        <p:txBody>
          <a:bodyPr/>
          <a:lstStyle/>
          <a:p>
            <a:pPr algn="ctr"/>
            <a:r>
              <a:rPr lang="en-US" dirty="0"/>
              <a:t>What types of jobs/careers are available?</a:t>
            </a:r>
          </a:p>
        </p:txBody>
      </p:sp>
      <p:graphicFrame>
        <p:nvGraphicFramePr>
          <p:cNvPr id="5" name="Table 5">
            <a:extLst>
              <a:ext uri="{FF2B5EF4-FFF2-40B4-BE49-F238E27FC236}">
                <a16:creationId xmlns:a16="http://schemas.microsoft.com/office/drawing/2014/main" id="{7F5FC4F7-04EF-535F-D81D-3067C390E83D}"/>
              </a:ext>
            </a:extLst>
          </p:cNvPr>
          <p:cNvGraphicFramePr>
            <a:graphicFrameLocks noGrp="1"/>
          </p:cNvGraphicFramePr>
          <p:nvPr>
            <p:extLst>
              <p:ext uri="{D42A27DB-BD31-4B8C-83A1-F6EECF244321}">
                <p14:modId xmlns:p14="http://schemas.microsoft.com/office/powerpoint/2010/main" val="2959006601"/>
              </p:ext>
            </p:extLst>
          </p:nvPr>
        </p:nvGraphicFramePr>
        <p:xfrm>
          <a:off x="1816924" y="3115056"/>
          <a:ext cx="8478981" cy="2225040"/>
        </p:xfrm>
        <a:graphic>
          <a:graphicData uri="http://schemas.openxmlformats.org/drawingml/2006/table">
            <a:tbl>
              <a:tblPr bandRow="1">
                <a:tableStyleId>{21E4AEA4-8DFA-4A89-87EB-49C32662AFE0}</a:tableStyleId>
              </a:tblPr>
              <a:tblGrid>
                <a:gridCol w="4270914">
                  <a:extLst>
                    <a:ext uri="{9D8B030D-6E8A-4147-A177-3AD203B41FA5}">
                      <a16:colId xmlns:a16="http://schemas.microsoft.com/office/drawing/2014/main" val="4156229410"/>
                    </a:ext>
                  </a:extLst>
                </a:gridCol>
                <a:gridCol w="4208067">
                  <a:extLst>
                    <a:ext uri="{9D8B030D-6E8A-4147-A177-3AD203B41FA5}">
                      <a16:colId xmlns:a16="http://schemas.microsoft.com/office/drawing/2014/main" val="267050464"/>
                    </a:ext>
                  </a:extLst>
                </a:gridCol>
              </a:tblGrid>
              <a:tr h="445008">
                <a:tc>
                  <a:txBody>
                    <a:bodyPr/>
                    <a:lstStyle/>
                    <a:p>
                      <a:r>
                        <a:rPr lang="en-US" dirty="0"/>
                        <a:t>Vet Techs</a:t>
                      </a:r>
                    </a:p>
                  </a:txBody>
                  <a:tcPr/>
                </a:tc>
                <a:tc>
                  <a:txBody>
                    <a:bodyPr/>
                    <a:lstStyle/>
                    <a:p>
                      <a:r>
                        <a:rPr lang="en-US" dirty="0"/>
                        <a:t>Veterinarian</a:t>
                      </a:r>
                    </a:p>
                  </a:txBody>
                  <a:tcPr/>
                </a:tc>
                <a:extLst>
                  <a:ext uri="{0D108BD9-81ED-4DB2-BD59-A6C34878D82A}">
                    <a16:rowId xmlns:a16="http://schemas.microsoft.com/office/drawing/2014/main" val="855141191"/>
                  </a:ext>
                </a:extLst>
              </a:tr>
              <a:tr h="445008">
                <a:tc>
                  <a:txBody>
                    <a:bodyPr/>
                    <a:lstStyle/>
                    <a:p>
                      <a:r>
                        <a:rPr lang="en-US" dirty="0"/>
                        <a:t>Husbandry Specialists</a:t>
                      </a:r>
                    </a:p>
                  </a:txBody>
                  <a:tcPr/>
                </a:tc>
                <a:tc>
                  <a:txBody>
                    <a:bodyPr/>
                    <a:lstStyle/>
                    <a:p>
                      <a:r>
                        <a:rPr lang="en-US" dirty="0"/>
                        <a:t>Animal behavior/enrichment</a:t>
                      </a:r>
                    </a:p>
                  </a:txBody>
                  <a:tcPr/>
                </a:tc>
                <a:extLst>
                  <a:ext uri="{0D108BD9-81ED-4DB2-BD59-A6C34878D82A}">
                    <a16:rowId xmlns:a16="http://schemas.microsoft.com/office/drawing/2014/main" val="3670482614"/>
                  </a:ext>
                </a:extLst>
              </a:tr>
              <a:tr h="445008">
                <a:tc>
                  <a:txBody>
                    <a:bodyPr/>
                    <a:lstStyle/>
                    <a:p>
                      <a:r>
                        <a:rPr lang="en-US" dirty="0"/>
                        <a:t>Training Specialists</a:t>
                      </a:r>
                    </a:p>
                  </a:txBody>
                  <a:tcPr/>
                </a:tc>
                <a:tc>
                  <a:txBody>
                    <a:bodyPr/>
                    <a:lstStyle/>
                    <a:p>
                      <a:r>
                        <a:rPr lang="en-US" dirty="0"/>
                        <a:t>Environmental health &amp; safety</a:t>
                      </a:r>
                    </a:p>
                  </a:txBody>
                  <a:tcPr/>
                </a:tc>
                <a:extLst>
                  <a:ext uri="{0D108BD9-81ED-4DB2-BD59-A6C34878D82A}">
                    <a16:rowId xmlns:a16="http://schemas.microsoft.com/office/drawing/2014/main" val="2766605967"/>
                  </a:ext>
                </a:extLst>
              </a:tr>
              <a:tr h="445008">
                <a:tc>
                  <a:txBody>
                    <a:bodyPr/>
                    <a:lstStyle/>
                    <a:p>
                      <a:r>
                        <a:rPr lang="en-US" dirty="0"/>
                        <a:t>IACUC and compliance personnel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Animal facility manager/director</a:t>
                      </a:r>
                    </a:p>
                  </a:txBody>
                  <a:tcPr/>
                </a:tc>
                <a:extLst>
                  <a:ext uri="{0D108BD9-81ED-4DB2-BD59-A6C34878D82A}">
                    <a16:rowId xmlns:a16="http://schemas.microsoft.com/office/drawing/2014/main" val="123997"/>
                  </a:ext>
                </a:extLst>
              </a:tr>
              <a:tr h="445008">
                <a:tc>
                  <a:txBody>
                    <a:bodyPr/>
                    <a:lstStyle/>
                    <a:p>
                      <a:r>
                        <a:rPr lang="en-US" dirty="0"/>
                        <a:t>Laboratory technical staff</a:t>
                      </a:r>
                    </a:p>
                  </a:txBody>
                  <a:tcPr/>
                </a:tc>
                <a:tc>
                  <a:txBody>
                    <a:bodyPr/>
                    <a:lstStyle/>
                    <a:p>
                      <a:endParaRPr lang="en-US" dirty="0"/>
                    </a:p>
                  </a:txBody>
                  <a:tcPr/>
                </a:tc>
                <a:extLst>
                  <a:ext uri="{0D108BD9-81ED-4DB2-BD59-A6C34878D82A}">
                    <a16:rowId xmlns:a16="http://schemas.microsoft.com/office/drawing/2014/main" val="1385590255"/>
                  </a:ext>
                </a:extLst>
              </a:tr>
            </a:tbl>
          </a:graphicData>
        </a:graphic>
      </p:graphicFrame>
    </p:spTree>
    <p:extLst>
      <p:ext uri="{BB962C8B-B14F-4D97-AF65-F5344CB8AC3E}">
        <p14:creationId xmlns:p14="http://schemas.microsoft.com/office/powerpoint/2010/main" val="54487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F31BB-CC7A-8713-8633-360D1A4AFD79}"/>
              </a:ext>
            </a:extLst>
          </p:cNvPr>
          <p:cNvSpPr>
            <a:spLocks noGrp="1"/>
          </p:cNvSpPr>
          <p:nvPr>
            <p:ph type="title"/>
          </p:nvPr>
        </p:nvSpPr>
        <p:spPr/>
        <p:txBody>
          <a:bodyPr/>
          <a:lstStyle/>
          <a:p>
            <a:r>
              <a:rPr lang="en-US" dirty="0"/>
              <a:t>How we can help!</a:t>
            </a:r>
          </a:p>
        </p:txBody>
      </p:sp>
      <p:pic>
        <p:nvPicPr>
          <p:cNvPr id="5" name="Content Placeholder 4" descr="Diagram&#10;&#10;Description automatically generated">
            <a:extLst>
              <a:ext uri="{FF2B5EF4-FFF2-40B4-BE49-F238E27FC236}">
                <a16:creationId xmlns:a16="http://schemas.microsoft.com/office/drawing/2014/main" id="{D3E7A72E-29A4-2DFD-DA2C-90793D057F6C}"/>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530096" y="2572361"/>
            <a:ext cx="3598617" cy="2206625"/>
          </a:xfrm>
        </p:spPr>
      </p:pic>
      <p:pic>
        <p:nvPicPr>
          <p:cNvPr id="7" name="Picture 6" descr="Logo&#10;&#10;Description automatically generated with low confidence">
            <a:extLst>
              <a:ext uri="{FF2B5EF4-FFF2-40B4-BE49-F238E27FC236}">
                <a16:creationId xmlns:a16="http://schemas.microsoft.com/office/drawing/2014/main" id="{2863FB54-7898-944A-C757-E9B26C4785C3}"/>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6782287" y="2572361"/>
            <a:ext cx="3416300" cy="2552700"/>
          </a:xfrm>
          <a:prstGeom prst="rect">
            <a:avLst/>
          </a:prstGeom>
        </p:spPr>
      </p:pic>
    </p:spTree>
    <p:extLst>
      <p:ext uri="{BB962C8B-B14F-4D97-AF65-F5344CB8AC3E}">
        <p14:creationId xmlns:p14="http://schemas.microsoft.com/office/powerpoint/2010/main" val="329732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BC0C9-4F18-B02E-0CFA-F8688BA57E97}"/>
              </a:ext>
            </a:extLst>
          </p:cNvPr>
          <p:cNvSpPr>
            <a:spLocks noGrp="1"/>
          </p:cNvSpPr>
          <p:nvPr>
            <p:ph type="title"/>
          </p:nvPr>
        </p:nvSpPr>
        <p:spPr/>
        <p:txBody>
          <a:bodyPr/>
          <a:lstStyle/>
          <a:p>
            <a:endParaRPr lang="en-US"/>
          </a:p>
        </p:txBody>
      </p:sp>
      <p:sp>
        <p:nvSpPr>
          <p:cNvPr id="7" name="Content Placeholder 6">
            <a:extLst>
              <a:ext uri="{FF2B5EF4-FFF2-40B4-BE49-F238E27FC236}">
                <a16:creationId xmlns:a16="http://schemas.microsoft.com/office/drawing/2014/main" id="{023E499B-B7A2-F731-11A9-E181C91EDE2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4015761"/>
      </p:ext>
    </p:extLst>
  </p:cSld>
  <p:clrMapOvr>
    <a:masterClrMapping/>
  </p:clrMapOvr>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Prismatic</Template>
  <TotalTime>65</TotalTime>
  <Words>338</Words>
  <Application>Microsoft Office PowerPoint</Application>
  <PresentationFormat>Widescreen</PresentationFormat>
  <Paragraphs>36</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Aharoni</vt:lpstr>
      <vt:lpstr>Arial</vt:lpstr>
      <vt:lpstr>Avenir Next LT Pro</vt:lpstr>
      <vt:lpstr>Calibri</vt:lpstr>
      <vt:lpstr>PrismaticVTI</vt:lpstr>
      <vt:lpstr>Careers in Laboratory Animal Science</vt:lpstr>
      <vt:lpstr>PowerPoint Presentation</vt:lpstr>
      <vt:lpstr>What is Laboratory Animal Science?</vt:lpstr>
      <vt:lpstr>What animals are needed?</vt:lpstr>
      <vt:lpstr>What types of jobs/careers are available?</vt:lpstr>
      <vt:lpstr>What types of jobs/careers are available?</vt:lpstr>
      <vt:lpstr>How we can help!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sikes</dc:creator>
  <cp:lastModifiedBy>kent sikes</cp:lastModifiedBy>
  <cp:revision>11</cp:revision>
  <dcterms:created xsi:type="dcterms:W3CDTF">2022-08-06T18:21:06Z</dcterms:created>
  <dcterms:modified xsi:type="dcterms:W3CDTF">2022-09-08T18:30:42Z</dcterms:modified>
</cp:coreProperties>
</file>